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8" r:id="rId4"/>
    <p:sldId id="280" r:id="rId5"/>
    <p:sldId id="290" r:id="rId6"/>
    <p:sldId id="289" r:id="rId7"/>
    <p:sldId id="291" r:id="rId8"/>
    <p:sldId id="285" r:id="rId9"/>
    <p:sldId id="284" r:id="rId10"/>
    <p:sldId id="287" r:id="rId11"/>
    <p:sldId id="292" r:id="rId12"/>
    <p:sldId id="293" r:id="rId13"/>
    <p:sldId id="294" r:id="rId14"/>
    <p:sldId id="295" r:id="rId15"/>
    <p:sldId id="298" r:id="rId16"/>
    <p:sldId id="296" r:id="rId17"/>
    <p:sldId id="299" r:id="rId18"/>
    <p:sldId id="301" r:id="rId19"/>
    <p:sldId id="300" r:id="rId20"/>
    <p:sldId id="303" r:id="rId21"/>
    <p:sldId id="304" r:id="rId22"/>
    <p:sldId id="305" r:id="rId23"/>
    <p:sldId id="306" r:id="rId24"/>
    <p:sldId id="307" r:id="rId25"/>
    <p:sldId id="308" r:id="rId26"/>
    <p:sldId id="281" r:id="rId27"/>
  </p:sldIdLst>
  <p:sldSz cx="12192000" cy="6858000"/>
  <p:notesSz cx="6858000" cy="9144000"/>
  <p:embeddedFontLst>
    <p:embeddedFont>
      <p:font typeface="Futura Std Book" charset="0"/>
      <p:bold r:id="rId29"/>
    </p:embeddedFont>
    <p:embeddedFont>
      <p:font typeface="맑은 고딕" pitchFamily="50" charset="-127"/>
      <p:regular r:id="rId30"/>
      <p:bold r:id="rId31"/>
    </p:embeddedFont>
    <p:embeddedFont>
      <p:font typeface="Cambria Math" pitchFamily="18" charset="0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-82" y="-87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4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____5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077312"/>
        <c:axId val="171997376"/>
      </c:lineChart>
      <c:catAx>
        <c:axId val="5607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97376"/>
        <c:crosses val="autoZero"/>
        <c:auto val="1"/>
        <c:lblAlgn val="ctr"/>
        <c:lblOffset val="100"/>
        <c:noMultiLvlLbl val="0"/>
      </c:catAx>
      <c:valAx>
        <c:axId val="171997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7731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59968"/>
        <c:axId val="212125376"/>
      </c:barChart>
      <c:catAx>
        <c:axId val="5665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125376"/>
        <c:crosses val="autoZero"/>
        <c:auto val="1"/>
        <c:lblAlgn val="ctr"/>
        <c:lblOffset val="100"/>
        <c:noMultiLvlLbl val="0"/>
      </c:catAx>
      <c:valAx>
        <c:axId val="21212537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5996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661504"/>
        <c:axId val="212127104"/>
      </c:lineChart>
      <c:catAx>
        <c:axId val="5666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127104"/>
        <c:crosses val="autoZero"/>
        <c:auto val="1"/>
        <c:lblAlgn val="ctr"/>
        <c:lblOffset val="100"/>
        <c:noMultiLvlLbl val="0"/>
      </c:catAx>
      <c:valAx>
        <c:axId val="212127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6150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520192"/>
        <c:axId val="212038144"/>
      </c:barChart>
      <c:catAx>
        <c:axId val="13652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38144"/>
        <c:crosses val="autoZero"/>
        <c:auto val="1"/>
        <c:lblAlgn val="ctr"/>
        <c:lblOffset val="100"/>
        <c:noMultiLvlLbl val="0"/>
      </c:catAx>
      <c:valAx>
        <c:axId val="212038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52019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232576"/>
        <c:axId val="196543616"/>
      </c:barChart>
      <c:catAx>
        <c:axId val="16623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543616"/>
        <c:crosses val="autoZero"/>
        <c:auto val="1"/>
        <c:lblAlgn val="ctr"/>
        <c:lblOffset val="100"/>
        <c:noMultiLvlLbl val="0"/>
      </c:catAx>
      <c:valAx>
        <c:axId val="19654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23257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92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9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7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91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6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79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901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718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05869"/>
              </p:ext>
            </p:extLst>
          </p:nvPr>
        </p:nvGraphicFramePr>
        <p:xfrm>
          <a:off x="1037752" y="2012693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=""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=""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기업 투자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1691"/>
              </p:ext>
            </p:extLst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0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7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99958"/>
              </p:ext>
            </p:extLst>
          </p:nvPr>
        </p:nvGraphicFramePr>
        <p:xfrm>
          <a:off x="838897" y="1597265"/>
          <a:ext cx="5020812" cy="507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가입자 일련번호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성별코드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연령대코드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연령대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거주지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청력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수축기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수축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이완기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이완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3100773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식전혈당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혈당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43334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5C05137F-5BC5-49C3-BEBF-B26C9E15B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53162"/>
              </p:ext>
            </p:extLst>
          </p:nvPr>
        </p:nvGraphicFramePr>
        <p:xfrm>
          <a:off x="6332293" y="1597265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1904572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20091034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603535454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05041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53466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HDL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262718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LDL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0885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혈색소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단백질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05803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요단백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소변 배출량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2924908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혈청크레아티닌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크레아티닌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04377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AST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17245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ALT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498812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감마지티피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506187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5425345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구강검진 수검여부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검사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76766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 존재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126278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7461054-0A6C-497B-AB2E-608F1FA5C909}"/>
              </a:ext>
            </a:extLst>
          </p:cNvPr>
          <p:cNvSpPr/>
          <p:nvPr/>
        </p:nvSpPr>
        <p:spPr>
          <a:xfrm>
            <a:off x="838897" y="925165"/>
            <a:ext cx="2453110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건강검진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98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48345"/>
              </p:ext>
            </p:extLst>
          </p:nvPr>
        </p:nvGraphicFramePr>
        <p:xfrm>
          <a:off x="846617" y="1959674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User_ID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Diagnosis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 진단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Radius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반지름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Perimeter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Area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넓이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Texture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Smoothness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매끈정도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Compactness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압축정도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Concavity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Concave Point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Symmetry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대칭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Fractal Dim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평균 프랙탈 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310077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04C189DC-185D-4100-A934-C3671FC6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01288"/>
              </p:ext>
            </p:extLst>
          </p:nvPr>
        </p:nvGraphicFramePr>
        <p:xfrm>
          <a:off x="6324572" y="1959674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조재지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223069DA-EAD0-4F3F-987C-E05C9135E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31079"/>
              </p:ext>
            </p:extLst>
          </p:nvPr>
        </p:nvGraphicFramePr>
        <p:xfrm>
          <a:off x="6324572" y="4858946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요양기관명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 시설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검색코드명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검색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D9424E9-0817-4ECE-B927-A9477D9A183E}"/>
              </a:ext>
            </a:extLst>
          </p:cNvPr>
          <p:cNvSpPr/>
          <p:nvPr/>
        </p:nvSpPr>
        <p:spPr>
          <a:xfrm>
            <a:off x="846617" y="115950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세포 이미지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A1849C8-57CA-452E-AFF3-6932C594F3B6}"/>
              </a:ext>
            </a:extLst>
          </p:cNvPr>
          <p:cNvSpPr/>
          <p:nvPr/>
        </p:nvSpPr>
        <p:spPr>
          <a:xfrm>
            <a:off x="6324572" y="1156124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의료기관 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777661-CF2E-4785-A154-EA39B3E257BC}"/>
              </a:ext>
            </a:extLst>
          </p:cNvPr>
          <p:cNvSpPr/>
          <p:nvPr/>
        </p:nvSpPr>
        <p:spPr>
          <a:xfrm>
            <a:off x="6324572" y="411129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의료기간 보조정보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D063B73-E101-4937-913B-8DEF1F83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53" y="1799235"/>
            <a:ext cx="2049493" cy="366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1" y="1832511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1569418" y="5831190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31AC3D8-B1B5-46A6-8534-126A18265672}"/>
              </a:ext>
            </a:extLst>
          </p:cNvPr>
          <p:cNvSpPr txBox="1"/>
          <p:nvPr/>
        </p:nvSpPr>
        <p:spPr>
          <a:xfrm>
            <a:off x="4856191" y="5831190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347D78C-5F29-407E-82D9-57DB00F63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46" y="1799235"/>
            <a:ext cx="2049493" cy="372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AD1EEC4-B50A-43B3-8D7A-B04F830F1776}"/>
              </a:ext>
            </a:extLst>
          </p:cNvPr>
          <p:cNvSpPr txBox="1"/>
          <p:nvPr/>
        </p:nvSpPr>
        <p:spPr>
          <a:xfrm>
            <a:off x="8039468" y="5828552"/>
            <a:ext cx="2664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의료기관 정보 데이터</a:t>
            </a:r>
            <a:endParaRPr lang="en-US" altLang="ko-KR" sz="2000" b="1"/>
          </a:p>
          <a:p>
            <a:pPr algn="ctr"/>
            <a:r>
              <a:rPr lang="en-US" altLang="ko-KR" sz="2000" b="1"/>
              <a:t>69,544</a:t>
            </a:r>
            <a:r>
              <a:rPr lang="ko-KR" altLang="en-US" sz="2000" b="1"/>
              <a:t>개 </a:t>
            </a:r>
          </a:p>
        </p:txBody>
      </p:sp>
    </p:spTree>
    <p:extLst>
      <p:ext uri="{BB962C8B-B14F-4D97-AF65-F5344CB8AC3E}">
        <p14:creationId xmlns:p14="http://schemas.microsoft.com/office/powerpoint/2010/main" val="74862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2B5EE92-1F28-42B9-B500-DE811050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1" y="2139337"/>
            <a:ext cx="4697495" cy="39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7FF72D-8736-4CDD-A836-9E2F0A4F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32" y="2191725"/>
            <a:ext cx="4697495" cy="3867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8" y="1392197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4" y="1400211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5198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8" y="1897826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470447" y="5765876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E592BBC-2C1E-4E46-9BBD-5AA9B5BC97F6}"/>
              </a:ext>
            </a:extLst>
          </p:cNvPr>
          <p:cNvSpPr/>
          <p:nvPr/>
        </p:nvSpPr>
        <p:spPr>
          <a:xfrm>
            <a:off x="3088156" y="1897826"/>
            <a:ext cx="6088713" cy="4554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남</a:t>
            </a:r>
            <a:r>
              <a:rPr lang="en-US" altLang="ko-KR" sz="2000" b="1">
                <a:solidFill>
                  <a:schemeClr val="tx1"/>
                </a:solidFill>
              </a:rPr>
              <a:t>/</a:t>
            </a:r>
            <a:r>
              <a:rPr lang="ko-KR" altLang="en-US" sz="2000" b="1">
                <a:solidFill>
                  <a:schemeClr val="tx1"/>
                </a:solidFill>
              </a:rPr>
              <a:t>여 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 평균으로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허리둘레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체중으로 회귀분석 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수축</a:t>
            </a:r>
            <a:r>
              <a:rPr lang="en-US" altLang="ko-KR" sz="2000" b="1">
                <a:solidFill>
                  <a:schemeClr val="tx1"/>
                </a:solidFill>
              </a:rPr>
              <a:t>/</a:t>
            </a:r>
            <a:r>
              <a:rPr lang="ko-KR" altLang="en-US" sz="2000" b="1">
                <a:solidFill>
                  <a:schemeClr val="tx1"/>
                </a:solidFill>
              </a:rPr>
              <a:t>이완 혈압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콜레스테롤 데이터로 회귀분석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LDL</a:t>
            </a:r>
            <a:r>
              <a:rPr lang="ko-KR" altLang="en-US" sz="2000" b="1">
                <a:solidFill>
                  <a:schemeClr val="tx1"/>
                </a:solidFill>
              </a:rPr>
              <a:t>콜레스테롤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콜레스테롤 데이터로 회귀분석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요단백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데이터 분포 비율에 따라서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FF4A6DD-15D4-45D7-A56A-0EE5BA2157B2}"/>
              </a:ext>
            </a:extLst>
          </p:cNvPr>
          <p:cNvSpPr txBox="1"/>
          <p:nvPr/>
        </p:nvSpPr>
        <p:spPr>
          <a:xfrm>
            <a:off x="9594500" y="5765876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86C1864-2455-41B7-9D34-03B1F761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260" y="1897826"/>
            <a:ext cx="1640843" cy="36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E592BBC-2C1E-4E46-9BBD-5AA9B5BC97F6}"/>
              </a:ext>
            </a:extLst>
          </p:cNvPr>
          <p:cNvSpPr/>
          <p:nvPr/>
        </p:nvSpPr>
        <p:spPr>
          <a:xfrm>
            <a:off x="3984171" y="1287900"/>
            <a:ext cx="4292082" cy="4554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>
                <a:solidFill>
                  <a:schemeClr val="tx1"/>
                </a:solidFill>
              </a:rPr>
              <a:t>회귀모델을 이용해 결측치 대체</a:t>
            </a:r>
            <a:endParaRPr lang="en-US" altLang="ko-KR" sz="2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44D05A9-CA09-4FAA-A1A7-F93EB480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75" y="1733921"/>
            <a:ext cx="2049493" cy="3662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C2CF32-B38D-4D9F-BC57-4D9838E9F84E}"/>
              </a:ext>
            </a:extLst>
          </p:cNvPr>
          <p:cNvSpPr txBox="1"/>
          <p:nvPr/>
        </p:nvSpPr>
        <p:spPr>
          <a:xfrm>
            <a:off x="1095613" y="5765876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8310728-F50C-4510-AD64-C3554C47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749" y="1733921"/>
            <a:ext cx="1831101" cy="3662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651C28A-6B65-4707-9F8F-DADAD487A740}"/>
              </a:ext>
            </a:extLst>
          </p:cNvPr>
          <p:cNvSpPr txBox="1"/>
          <p:nvPr/>
        </p:nvSpPr>
        <p:spPr>
          <a:xfrm>
            <a:off x="8713189" y="5744183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3601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8" y="1392197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4" y="1400211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9C3381F-2C58-496B-833A-08AE414E91C8}"/>
              </a:ext>
            </a:extLst>
          </p:cNvPr>
          <p:cNvSpPr/>
          <p:nvPr/>
        </p:nvSpPr>
        <p:spPr>
          <a:xfrm>
            <a:off x="1500703" y="4264168"/>
            <a:ext cx="3799450" cy="3337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총 콜레스테롤 </a:t>
            </a:r>
            <a:r>
              <a:rPr lang="en-US" altLang="ko-KR" sz="2000" b="1">
                <a:solidFill>
                  <a:schemeClr val="tx1"/>
                </a:solidFill>
              </a:rPr>
              <a:t>&lt; 1000</a:t>
            </a:r>
          </a:p>
          <a:p>
            <a:pPr>
              <a:lnSpc>
                <a:spcPct val="20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LDL </a:t>
            </a:r>
            <a:r>
              <a:rPr lang="ko-KR" altLang="en-US" sz="2000" b="1">
                <a:solidFill>
                  <a:schemeClr val="tx1"/>
                </a:solidFill>
              </a:rPr>
              <a:t>콜레스테롤 </a:t>
            </a:r>
            <a:r>
              <a:rPr lang="en-US" altLang="ko-KR" sz="2000" b="1">
                <a:solidFill>
                  <a:schemeClr val="tx1"/>
                </a:solidFill>
              </a:rPr>
              <a:t>&lt; 1000</a:t>
            </a:r>
          </a:p>
          <a:p>
            <a:pPr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허리둘레 </a:t>
            </a:r>
            <a:r>
              <a:rPr lang="en-US" altLang="ko-KR" sz="2000" b="1">
                <a:solidFill>
                  <a:schemeClr val="tx1"/>
                </a:solidFill>
              </a:rPr>
              <a:t>= </a:t>
            </a:r>
            <a:r>
              <a:rPr lang="ko-KR" altLang="en-US" sz="2000" b="1">
                <a:solidFill>
                  <a:schemeClr val="tx1"/>
                </a:solidFill>
              </a:rPr>
              <a:t>회귀분석으로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200" b="1">
              <a:solidFill>
                <a:schemeClr val="tx1"/>
              </a:solidFill>
            </a:endParaRPr>
          </a:p>
          <a:p>
            <a:endParaRPr lang="en-US" altLang="ko-KR" sz="2200" b="1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ABD1FF5C-7E04-4961-B883-37E986D4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8" y="1917328"/>
            <a:ext cx="2501742" cy="25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0B442758-ED96-4A3D-B4B1-5042C322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" y="1926852"/>
            <a:ext cx="2450828" cy="24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="" xmlns:a16="http://schemas.microsoft.com/office/drawing/2014/main" id="{A442AE96-DC5F-49EE-85DA-02F46D16EFA5}"/>
              </a:ext>
            </a:extLst>
          </p:cNvPr>
          <p:cNvSpPr/>
          <p:nvPr/>
        </p:nvSpPr>
        <p:spPr>
          <a:xfrm>
            <a:off x="2619992" y="3014626"/>
            <a:ext cx="470931" cy="233265"/>
          </a:xfrm>
          <a:prstGeom prst="rightArrow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77E560-EEAE-4A5F-8433-0CF3E8527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878" y="1917328"/>
            <a:ext cx="3799450" cy="24149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89CC8B3-E6BE-4BD9-AAB3-BC97FA6B165B}"/>
              </a:ext>
            </a:extLst>
          </p:cNvPr>
          <p:cNvSpPr/>
          <p:nvPr/>
        </p:nvSpPr>
        <p:spPr>
          <a:xfrm>
            <a:off x="7861247" y="4264168"/>
            <a:ext cx="3799450" cy="3337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200" b="1">
                <a:solidFill>
                  <a:schemeClr val="tx1"/>
                </a:solidFill>
              </a:rPr>
              <a:t>이상치 판단 기준 모호</a:t>
            </a:r>
            <a:endParaRPr lang="en-US" altLang="ko-KR" sz="2200" b="1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200" b="1">
              <a:solidFill>
                <a:schemeClr val="tx1"/>
              </a:solidFill>
            </a:endParaRPr>
          </a:p>
          <a:p>
            <a:endParaRPr lang="en-US" altLang="ko-KR" sz="2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6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175110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06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수집 계획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07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특성 확인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08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정제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endParaRPr lang="en-US" altLang="ko-KR" sz="25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09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분석계획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17E1E19E-FE05-424F-8982-4AA44BC09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61142"/>
              </p:ext>
            </p:extLst>
          </p:nvPr>
        </p:nvGraphicFramePr>
        <p:xfrm>
          <a:off x="1072791" y="1884768"/>
          <a:ext cx="10046417" cy="3733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078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782147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5057192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</a:tblGrid>
              <a:tr h="367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주요내용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4913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데이터 분석을 통한 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1" dirty="0" smtClean="0"/>
                        <a:t>시사점 도출</a:t>
                      </a:r>
                      <a:endParaRPr lang="ko-KR" altLang="en-US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  <a:p>
                      <a:pPr algn="ctr" latinLnBrk="1"/>
                      <a:r>
                        <a:rPr lang="ko-KR" altLang="en-US" sz="1500" b="1" dirty="0" smtClean="0"/>
                        <a:t>의사결정나무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목표변수 </a:t>
                      </a:r>
                      <a:r>
                        <a:rPr lang="ko-KR" altLang="en-US" sz="1500" b="1" dirty="0" smtClean="0"/>
                        <a:t>분류</a:t>
                      </a:r>
                      <a:r>
                        <a:rPr lang="en-US" altLang="ko-KR" sz="1500" b="1" dirty="0" smtClean="0"/>
                        <a:t>/ </a:t>
                      </a:r>
                      <a:r>
                        <a:rPr lang="ko-KR" altLang="en-US" sz="1500" b="1" dirty="0" smtClean="0"/>
                        <a:t>예측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다수의 결정</a:t>
                      </a:r>
                      <a:r>
                        <a:rPr lang="ko-KR" altLang="en-US" sz="1500" b="1" baseline="0" dirty="0" smtClean="0"/>
                        <a:t> 트리 모델을 생성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457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4633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그래디언부스팅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5231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로지스틱</a:t>
                      </a:r>
                      <a:r>
                        <a:rPr lang="ko-KR" altLang="en-US" sz="1500" b="1" dirty="0" smtClean="0"/>
                        <a:t> 회귀분석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개별 자료들이 어느 집단으로 분류될 수 있는가 분석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파생변수 생성</a:t>
                      </a:r>
                      <a:endParaRPr lang="en-US" altLang="ko-KR" sz="18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-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간 질병 기준에 따라 간 질병 여부 파생변</a:t>
                      </a:r>
                      <a:r>
                        <a:rPr lang="ko-KR" altLang="en-US" sz="1500" b="1" baseline="0" dirty="0" smtClean="0"/>
                        <a:t>수 생성</a:t>
                      </a:r>
                      <a:endParaRPr lang="en-US" altLang="ko-KR" sz="15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2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연령대별 그룹화</a:t>
                      </a:r>
                      <a:endParaRPr lang="en-US" altLang="ko-KR" sz="15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71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6689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당뇨병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1026" name="Picture 2" descr="https://lh6.googleusercontent.com/yXI8uNpagEU3Iwd0wkR2lPViUq50E12zu0cDHP6bOCwJukk1-EJsPtNaRH3u-WHGn476Xqoy17KMBTOYvdOZuZeWdJnJtUY_JIuDXPjcO7dNgZGCHWB2WHOOP0GesVQW7J_CPk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2" y="1579702"/>
            <a:ext cx="4733925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84587" y="6240854"/>
            <a:ext cx="26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연령대별 당뇨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27377" y="6240854"/>
            <a:ext cx="3397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당뇨병의 설명변수 중요도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1030" name="Picture 6" descr="https://lh3.googleusercontent.com/IaR69tW7bl2ZpQbQVSswTgD_QF2uKB-wgedoZAhSaOchmHq3LCxZQ8xDHemIE1TQXr3gg1dC6uki7c_6zb2QQA78mQmCAsXky3PeOyG_SKZtJiOZWbGTAWnCLGV-TjZMWLq94n9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07" y="2004646"/>
            <a:ext cx="5801190" cy="36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3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3643" y="18365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고혈압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1856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고혈압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1" y="1843249"/>
            <a:ext cx="5477349" cy="411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80286" y="6240854"/>
            <a:ext cx="26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</a:t>
            </a:r>
            <a:r>
              <a:rPr lang="ko-KR" altLang="en-US" sz="2000" b="1" dirty="0"/>
              <a:t>압</a:t>
            </a:r>
            <a:r>
              <a:rPr lang="ko-KR" altLang="en-US" sz="2000" b="1" dirty="0" smtClean="0"/>
              <a:t>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33" y="1843249"/>
            <a:ext cx="62007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25584" y="6236647"/>
            <a:ext cx="319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성별에 따른 고혈압 비율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734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3643" y="18365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고혈압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1856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고혈압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783480" y="6236647"/>
            <a:ext cx="353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연령에 따른 고혈압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25584" y="6236647"/>
            <a:ext cx="319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흡연에 따른 고혈압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4" y="2075771"/>
            <a:ext cx="59817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32" y="2204357"/>
            <a:ext cx="5443706" cy="378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82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3643" y="18365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고혈압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23113" y="1116568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신장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만성신부전증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783480" y="6236647"/>
            <a:ext cx="386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성별에 따른 만성신부전증 비율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25584" y="6236647"/>
            <a:ext cx="3953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흡연에 따른 만성신부전증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0" y="1896156"/>
            <a:ext cx="5672390" cy="404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s://lh5.googleusercontent.com/9iOnxKJGjpxbHYuZ-fLaxpEZQmflb2UMgDlG7X3dEe0lnndtouIGpvphSV1tdHWeD7UZ9g9qFK4O0VyhXitAOm7furagWT7fS0JzNvRFwl97D0rDDjqj35bZUZNlUXGdKGyj9s4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66" y="1895396"/>
            <a:ext cx="5222931" cy="40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1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3643" y="183658"/>
            <a:ext cx="814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고혈압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0016" y="1116568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신장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만성신부전증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95008" y="6236647"/>
            <a:ext cx="460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당뇨 여부에 따른 만성신부전증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50846" y="6219451"/>
            <a:ext cx="470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고혈압 여부에 따른 만성신부전증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5122" name="Picture 2" descr="https://lh6.googleusercontent.com/lXvar7UkH1PWGNMmGLL3Z-sF5kkXGMokmkXDQIu-_0ntmVCLXr-iU-TDeTuz0cLcJtrXzTo1FLxKz1_qJ6do4Jf15wZ4xa4YzMe4vkQTn1aRolEAggbAeIFbMz1fncPf9wo_EcO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7" y="1966912"/>
            <a:ext cx="5938610" cy="39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Ps96UsMoJOj8qYBxV2YreCvelxcM7-L28FCvc9yk45AUSaduI5ZIoXKq0Uac6imJripQvRDSqlT9v8mj34yGYyfFsxqymqIqbFsA16BMHMjoUXUXYtzUBaLrlovLYpLo_noKXTG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57" y="1966911"/>
            <a:ext cx="5626767" cy="39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1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=""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=""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2517" y="5448722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3076" y="5798170"/>
            <a:ext cx="8972408" cy="7983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=""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=""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산업에 조기 진입으로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=""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=""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=""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=""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43" y="2703305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03" y="2055660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5" y="275767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1177219" y="3615933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3217340" y="3615932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5241354" y="3616754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C23A19B4-638E-48F5-AA3E-AB15EF187DEC}"/>
              </a:ext>
            </a:extLst>
          </p:cNvPr>
          <p:cNvGrpSpPr/>
          <p:nvPr/>
        </p:nvGrpSpPr>
        <p:grpSpPr>
          <a:xfrm>
            <a:off x="2121635" y="230833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68F164D-D46B-45EC-984D-02F5BF6EEA3C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EE05BE3-1E00-4FC7-94B8-004351DA635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BF0F7F1F-C461-46CE-8A3C-67A4EF49F984}"/>
              </a:ext>
            </a:extLst>
          </p:cNvPr>
          <p:cNvGrpSpPr/>
          <p:nvPr/>
        </p:nvGrpSpPr>
        <p:grpSpPr>
          <a:xfrm>
            <a:off x="2121636" y="363626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0BFEE897-2235-4869-B248-6E3F5105943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BCD3599-208E-4630-AB41-62FE597B7BC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CDAB0D2B-F5B1-43C9-8586-28C83B940850}"/>
              </a:ext>
            </a:extLst>
          </p:cNvPr>
          <p:cNvGrpSpPr/>
          <p:nvPr/>
        </p:nvGrpSpPr>
        <p:grpSpPr>
          <a:xfrm>
            <a:off x="2121635" y="496419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1D56B938-F8B8-46DE-A396-40D00ECDD0C6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881182B-18B8-43EF-A6EA-6DF389584E5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36C6A03-ACDB-4065-A4BB-1FC807B3CC39}"/>
              </a:ext>
            </a:extLst>
          </p:cNvPr>
          <p:cNvCxnSpPr>
            <a:cxnSpLocks/>
          </p:cNvCxnSpPr>
          <p:nvPr/>
        </p:nvCxnSpPr>
        <p:spPr>
          <a:xfrm>
            <a:off x="5101278" y="256403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9CD6BA2-C78C-4176-AF0E-8A82AA7559E7}"/>
              </a:ext>
            </a:extLst>
          </p:cNvPr>
          <p:cNvCxnSpPr>
            <a:cxnSpLocks/>
          </p:cNvCxnSpPr>
          <p:nvPr/>
        </p:nvCxnSpPr>
        <p:spPr>
          <a:xfrm>
            <a:off x="5101277" y="389196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CFF9C906-EE17-4F97-8BF8-D1A29B84691E}"/>
              </a:ext>
            </a:extLst>
          </p:cNvPr>
          <p:cNvCxnSpPr>
            <a:cxnSpLocks/>
          </p:cNvCxnSpPr>
          <p:nvPr/>
        </p:nvCxnSpPr>
        <p:spPr>
          <a:xfrm>
            <a:off x="5101277" y="521989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204A440E-94CF-4392-A8C5-F00F3345F556}"/>
              </a:ext>
            </a:extLst>
          </p:cNvPr>
          <p:cNvCxnSpPr/>
          <p:nvPr/>
        </p:nvCxnSpPr>
        <p:spPr>
          <a:xfrm>
            <a:off x="6065240" y="2564031"/>
            <a:ext cx="0" cy="2655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6A7E8BD1-D0EE-4740-A05A-25C8143A5728}"/>
              </a:ext>
            </a:extLst>
          </p:cNvPr>
          <p:cNvCxnSpPr>
            <a:cxnSpLocks/>
          </p:cNvCxnSpPr>
          <p:nvPr/>
        </p:nvCxnSpPr>
        <p:spPr>
          <a:xfrm>
            <a:off x="6065240" y="3892828"/>
            <a:ext cx="1289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7847B53-5942-4780-92F7-2F848E8BB69B}"/>
              </a:ext>
            </a:extLst>
          </p:cNvPr>
          <p:cNvGrpSpPr/>
          <p:nvPr/>
        </p:nvGrpSpPr>
        <p:grpSpPr>
          <a:xfrm>
            <a:off x="7354350" y="2117690"/>
            <a:ext cx="2979642" cy="3548542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D45036D0-1915-4E3A-93E3-734717B391D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15E5CF9D-701E-4479-9093-D7E53E9D22C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01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=""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=""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=""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=""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=""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=""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1450</Words>
  <Application>Microsoft Office PowerPoint</Application>
  <PresentationFormat>사용자 지정</PresentationFormat>
  <Paragraphs>616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Futura Std Book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user</cp:lastModifiedBy>
  <cp:revision>172</cp:revision>
  <dcterms:created xsi:type="dcterms:W3CDTF">2019-05-03T11:51:46Z</dcterms:created>
  <dcterms:modified xsi:type="dcterms:W3CDTF">2019-05-20T07:50:16Z</dcterms:modified>
</cp:coreProperties>
</file>